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1" r:id="rId5"/>
    <p:sldId id="262" r:id="rId6"/>
    <p:sldId id="263" r:id="rId7"/>
    <p:sldId id="259" r:id="rId8"/>
    <p:sldId id="260" r:id="rId9"/>
    <p:sldId id="264" r:id="rId10"/>
    <p:sldId id="265" r:id="rId11"/>
    <p:sldId id="266" r:id="rId12"/>
    <p:sldId id="268" r:id="rId13"/>
    <p:sldId id="267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8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1"/>
            <a:ext cx="7772400" cy="207645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Identification of rare cancer driver mutations by </a:t>
            </a:r>
            <a:r>
              <a:rPr lang="en-US" b="1" dirty="0" smtClean="0"/>
              <a:t>network reconstruction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sz="2800" dirty="0" smtClean="0">
                <a:solidFill>
                  <a:schemeClr val="tx1"/>
                </a:solidFill>
              </a:rPr>
              <a:t>Ali Torkamani and Nicholas J. </a:t>
            </a:r>
            <a:r>
              <a:rPr lang="pl-PL" sz="2800" dirty="0" smtClean="0">
                <a:solidFill>
                  <a:schemeClr val="tx1"/>
                </a:solidFill>
              </a:rPr>
              <a:t>Schork</a:t>
            </a:r>
            <a:endParaRPr lang="en-US" sz="2800" dirty="0" smtClean="0">
              <a:solidFill>
                <a:schemeClr val="tx1"/>
              </a:solidFill>
            </a:endParaRPr>
          </a:p>
          <a:p>
            <a:r>
              <a:rPr lang="en-US" sz="2800" i="1" dirty="0" smtClean="0"/>
              <a:t>Genome Res. 2009 19: 1570-1578 originally published online July 2, </a:t>
            </a:r>
            <a:r>
              <a:rPr lang="en-US" sz="2800" i="1" dirty="0" smtClean="0"/>
              <a:t>2009</a:t>
            </a:r>
          </a:p>
          <a:p>
            <a:endParaRPr lang="en-US" sz="2800" i="1" dirty="0" smtClean="0">
              <a:solidFill>
                <a:schemeClr val="tx1"/>
              </a:solidFill>
            </a:endParaRPr>
          </a:p>
          <a:p>
            <a:r>
              <a:rPr lang="en-US" sz="2800" i="1" dirty="0" smtClean="0">
                <a:solidFill>
                  <a:schemeClr val="tx1"/>
                </a:solidFill>
              </a:rPr>
              <a:t>Nov 6 2009 journal club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Module clustering results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0557" y="2409824"/>
            <a:ext cx="8652086" cy="2771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Mapping mutations to </a:t>
            </a:r>
            <a:r>
              <a:rPr lang="en-US" sz="3600" dirty="0" err="1" smtClean="0"/>
              <a:t>coexpression</a:t>
            </a:r>
            <a:r>
              <a:rPr lang="en-US" sz="3600" dirty="0" smtClean="0"/>
              <a:t> modules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each mutated gene was counted only </a:t>
            </a:r>
            <a:r>
              <a:rPr lang="en-US" dirty="0" smtClean="0"/>
              <a:t>once within </a:t>
            </a:r>
            <a:r>
              <a:rPr lang="en-US" dirty="0" smtClean="0"/>
              <a:t>a </a:t>
            </a:r>
            <a:r>
              <a:rPr lang="en-US" dirty="0" smtClean="0"/>
              <a:t>module</a:t>
            </a:r>
          </a:p>
          <a:p>
            <a:r>
              <a:rPr lang="en-US" dirty="0" smtClean="0"/>
              <a:t>the number of mutated genes mapping </a:t>
            </a:r>
            <a:r>
              <a:rPr lang="en-US" dirty="0" smtClean="0"/>
              <a:t>to each </a:t>
            </a:r>
            <a:r>
              <a:rPr lang="en-US" dirty="0" smtClean="0"/>
              <a:t>module was evaluated by the </a:t>
            </a:r>
            <a:r>
              <a:rPr lang="en-US" dirty="0" err="1" smtClean="0"/>
              <a:t>hypergeometric</a:t>
            </a:r>
            <a:r>
              <a:rPr lang="en-US" dirty="0" smtClean="0"/>
              <a:t> </a:t>
            </a:r>
            <a:r>
              <a:rPr lang="en-US" dirty="0" smtClean="0"/>
              <a:t>distribution</a:t>
            </a:r>
          </a:p>
          <a:p>
            <a:r>
              <a:rPr lang="en-US" dirty="0" smtClean="0"/>
              <a:t>no significant trend for mutation </a:t>
            </a:r>
            <a:r>
              <a:rPr lang="en-US" dirty="0" smtClean="0"/>
              <a:t>enrichment within </a:t>
            </a:r>
            <a:r>
              <a:rPr lang="en-US" dirty="0" smtClean="0"/>
              <a:t>modules containing mutated genes with longer </a:t>
            </a:r>
            <a:r>
              <a:rPr lang="en-US" dirty="0" smtClean="0"/>
              <a:t>coding regions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1295400"/>
            <a:ext cx="6172200" cy="4473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38200"/>
            <a:ext cx="9096495" cy="525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6" name="Straight Connector 5"/>
          <p:cNvCxnSpPr/>
          <p:nvPr/>
        </p:nvCxnSpPr>
        <p:spPr>
          <a:xfrm>
            <a:off x="152400" y="2513012"/>
            <a:ext cx="876300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52400" y="3073758"/>
            <a:ext cx="876300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24588"/>
            <a:ext cx="7188664" cy="6833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Characterization of significant module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 ontology, literature, and interaction </a:t>
            </a:r>
            <a:r>
              <a:rPr lang="en-US" dirty="0" smtClean="0"/>
              <a:t>searches in </a:t>
            </a:r>
            <a:r>
              <a:rPr lang="en-US" dirty="0" smtClean="0"/>
              <a:t>order to characterize the molecular relationships between </a:t>
            </a:r>
            <a:r>
              <a:rPr lang="en-US" dirty="0" smtClean="0"/>
              <a:t>the mutated </a:t>
            </a:r>
            <a:r>
              <a:rPr lang="en-US" dirty="0" smtClean="0"/>
              <a:t>genes in breast cancer </a:t>
            </a:r>
            <a:r>
              <a:rPr lang="en-US" dirty="0" smtClean="0"/>
              <a:t>module 26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9880" y="533400"/>
            <a:ext cx="8486510" cy="6019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Promising tool to identify driver mutation infrequent through identify the pathway first.</a:t>
            </a:r>
          </a:p>
          <a:p>
            <a:r>
              <a:rPr lang="en-US" dirty="0" smtClean="0"/>
              <a:t>module </a:t>
            </a:r>
            <a:r>
              <a:rPr lang="en-US" dirty="0" smtClean="0"/>
              <a:t>enrichment will </a:t>
            </a:r>
            <a:r>
              <a:rPr lang="en-US" dirty="0" smtClean="0"/>
              <a:t>be observed in different-sized </a:t>
            </a:r>
            <a:r>
              <a:rPr lang="en-US" dirty="0" smtClean="0"/>
              <a:t>modules  --- </a:t>
            </a:r>
            <a:r>
              <a:rPr lang="en-US" dirty="0" err="1" smtClean="0"/>
              <a:t>simpson’s</a:t>
            </a:r>
            <a:r>
              <a:rPr lang="en-US" dirty="0" smtClean="0"/>
              <a:t> paradox, tree cut threshold.</a:t>
            </a:r>
          </a:p>
          <a:p>
            <a:r>
              <a:rPr lang="en-US" dirty="0" smtClean="0"/>
              <a:t>The next level is interplay between pathways.</a:t>
            </a:r>
          </a:p>
          <a:p>
            <a:r>
              <a:rPr lang="en-US" dirty="0" smtClean="0"/>
              <a:t>Will be intuitively better incorporating impact analysis such as ours.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Cancer genome sequencing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 aim is to find which specific gene and/or mutation is contributing to </a:t>
            </a:r>
            <a:r>
              <a:rPr lang="en-US" dirty="0" err="1" smtClean="0"/>
              <a:t>tumorigenesis</a:t>
            </a:r>
            <a:r>
              <a:rPr lang="en-US" dirty="0" smtClean="0"/>
              <a:t> in addition to the acknowledged cancer associated gene.  Thus, new drug targets may be found. </a:t>
            </a:r>
          </a:p>
          <a:p>
            <a:r>
              <a:rPr lang="en-US" dirty="0" err="1" smtClean="0"/>
              <a:t>Exons</a:t>
            </a:r>
            <a:r>
              <a:rPr lang="en-US" dirty="0" smtClean="0"/>
              <a:t> sequencing for mutations</a:t>
            </a:r>
          </a:p>
          <a:p>
            <a:r>
              <a:rPr lang="en-US" dirty="0" smtClean="0"/>
              <a:t>SNP chip for detecting deletion and amplification</a:t>
            </a:r>
          </a:p>
          <a:p>
            <a:r>
              <a:rPr lang="en-US" dirty="0" smtClean="0"/>
              <a:t>SAGE for expression, for confirmation of altered gene.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Challenges after sequencing cancer genomes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Acknowledged cancer genes are surely higher in frequency.</a:t>
            </a:r>
          </a:p>
          <a:p>
            <a:r>
              <a:rPr lang="en-US" dirty="0" smtClean="0"/>
              <a:t>~90% mutations occur only once in one gene (according to my 22 patient data) indistinguishable from background.</a:t>
            </a:r>
          </a:p>
          <a:p>
            <a:r>
              <a:rPr lang="en-US" dirty="0" smtClean="0"/>
              <a:t>Many possibilities to hypothesize this phenomenon. </a:t>
            </a:r>
          </a:p>
          <a:p>
            <a:pPr lvl="1"/>
            <a:r>
              <a:rPr lang="en-US" u="sng" dirty="0" smtClean="0"/>
              <a:t>Network effect </a:t>
            </a:r>
            <a:r>
              <a:rPr lang="en-US" dirty="0" smtClean="0"/>
              <a:t>(linear pathway, parallel pathway)</a:t>
            </a:r>
          </a:p>
          <a:p>
            <a:pPr lvl="1"/>
            <a:r>
              <a:rPr lang="en-US" dirty="0" smtClean="0"/>
              <a:t>Low sample size</a:t>
            </a:r>
          </a:p>
          <a:p>
            <a:pPr lvl="1"/>
            <a:r>
              <a:rPr lang="en-US" dirty="0" smtClean="0"/>
              <a:t>Random mutation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niche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Previous efforts to detect rare driver mutations have </a:t>
            </a:r>
            <a:r>
              <a:rPr lang="en-US" sz="2800" dirty="0" smtClean="0"/>
              <a:t>focused on </a:t>
            </a:r>
            <a:r>
              <a:rPr lang="en-US" sz="2800" u="sng" dirty="0" smtClean="0"/>
              <a:t>known pathways or known direct interactions between </a:t>
            </a:r>
            <a:r>
              <a:rPr lang="en-US" sz="2800" u="sng" dirty="0" smtClean="0"/>
              <a:t>mutated genes</a:t>
            </a:r>
            <a:r>
              <a:rPr lang="en-US" sz="2800" dirty="0" smtClean="0"/>
              <a:t>, resulting in descriptions of </a:t>
            </a:r>
            <a:r>
              <a:rPr lang="en-US" sz="2800" dirty="0" err="1" smtClean="0"/>
              <a:t>tumorigenic</a:t>
            </a:r>
            <a:r>
              <a:rPr lang="en-US" sz="2800" dirty="0" smtClean="0"/>
              <a:t> processes </a:t>
            </a:r>
            <a:r>
              <a:rPr lang="en-US" sz="2800" u="sng" dirty="0" smtClean="0"/>
              <a:t>in very </a:t>
            </a:r>
            <a:r>
              <a:rPr lang="en-US" sz="2800" u="sng" dirty="0" smtClean="0"/>
              <a:t>general terms</a:t>
            </a:r>
            <a:r>
              <a:rPr lang="en-US" sz="2800" dirty="0" smtClean="0"/>
              <a:t>, and hence, </a:t>
            </a:r>
            <a:r>
              <a:rPr lang="en-US" sz="2800" u="sng" dirty="0" smtClean="0"/>
              <a:t>lack </a:t>
            </a:r>
            <a:r>
              <a:rPr lang="en-US" sz="2800" u="sng" dirty="0" smtClean="0"/>
              <a:t>specificity </a:t>
            </a:r>
            <a:r>
              <a:rPr lang="en-US" sz="2800" dirty="0" smtClean="0"/>
              <a:t>with </a:t>
            </a:r>
            <a:r>
              <a:rPr lang="en-US" sz="2800" dirty="0" smtClean="0"/>
              <a:t>respect to the </a:t>
            </a:r>
            <a:r>
              <a:rPr lang="en-US" sz="2800" dirty="0" smtClean="0"/>
              <a:t>role of </a:t>
            </a:r>
            <a:r>
              <a:rPr lang="en-US" sz="2800" dirty="0" smtClean="0"/>
              <a:t>specific mutations in the </a:t>
            </a:r>
            <a:r>
              <a:rPr lang="en-US" sz="2800" dirty="0" err="1" smtClean="0"/>
              <a:t>tumorigenic</a:t>
            </a:r>
            <a:r>
              <a:rPr lang="en-US" sz="2800" dirty="0" smtClean="0"/>
              <a:t> process (</a:t>
            </a:r>
            <a:r>
              <a:rPr lang="en-US" sz="2800" dirty="0" err="1" smtClean="0"/>
              <a:t>Herna′ndez</a:t>
            </a:r>
            <a:r>
              <a:rPr lang="en-US" sz="2800" dirty="0" smtClean="0"/>
              <a:t> et </a:t>
            </a:r>
            <a:r>
              <a:rPr lang="en-US" sz="2800" dirty="0" smtClean="0"/>
              <a:t>al. 2007</a:t>
            </a:r>
            <a:r>
              <a:rPr lang="en-US" sz="2800" dirty="0" smtClean="0"/>
              <a:t>; Lin et al. 2007).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 this study, we applied a </a:t>
            </a:r>
            <a:r>
              <a:rPr lang="en-US" u="sng" dirty="0" smtClean="0"/>
              <a:t>network reconstruction </a:t>
            </a:r>
            <a:r>
              <a:rPr lang="en-US" dirty="0" smtClean="0"/>
              <a:t>and </a:t>
            </a:r>
            <a:r>
              <a:rPr lang="en-US" u="sng" dirty="0" smtClean="0"/>
              <a:t>gene </a:t>
            </a:r>
            <a:r>
              <a:rPr lang="en-US" u="sng" dirty="0" err="1" smtClean="0"/>
              <a:t>coexpression</a:t>
            </a:r>
            <a:r>
              <a:rPr lang="en-US" u="sng" dirty="0" smtClean="0"/>
              <a:t> module</a:t>
            </a:r>
            <a:r>
              <a:rPr lang="en-US" dirty="0" smtClean="0"/>
              <a:t>-based </a:t>
            </a:r>
            <a:r>
              <a:rPr lang="en-US" dirty="0" smtClean="0"/>
              <a:t>approach to identify distinct </a:t>
            </a:r>
            <a:r>
              <a:rPr lang="en-US" dirty="0" err="1" smtClean="0"/>
              <a:t>coexpression</a:t>
            </a:r>
            <a:r>
              <a:rPr lang="en-US" dirty="0" smtClean="0"/>
              <a:t> modules containing a larger number of mutated genes than expected by chance.</a:t>
            </a:r>
          </a:p>
          <a:p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 smtClean="0"/>
              <a:t>approach is a </a:t>
            </a:r>
            <a:r>
              <a:rPr lang="en-US" dirty="0" smtClean="0"/>
              <a:t>modification and </a:t>
            </a:r>
            <a:r>
              <a:rPr lang="en-US" dirty="0" smtClean="0"/>
              <a:t>application of the general framework for weighted </a:t>
            </a:r>
            <a:r>
              <a:rPr lang="en-US" dirty="0" smtClean="0"/>
              <a:t>gene </a:t>
            </a:r>
            <a:r>
              <a:rPr lang="en-US" dirty="0" err="1" smtClean="0"/>
              <a:t>coexpression</a:t>
            </a:r>
            <a:r>
              <a:rPr lang="en-US" dirty="0" smtClean="0"/>
              <a:t> </a:t>
            </a:r>
            <a:r>
              <a:rPr lang="en-US" dirty="0" smtClean="0"/>
              <a:t>network analysis described by Zhang and </a:t>
            </a:r>
            <a:r>
              <a:rPr lang="en-US" dirty="0" smtClean="0"/>
              <a:t>Horvath </a:t>
            </a:r>
            <a:r>
              <a:rPr lang="da-DK" dirty="0" smtClean="0"/>
              <a:t>(2005</a:t>
            </a:r>
            <a:r>
              <a:rPr lang="da-DK" dirty="0" smtClean="0"/>
              <a:t>), Horvath et al. (2006), and Oldham et al. (2006).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First </a:t>
            </a:r>
            <a:r>
              <a:rPr lang="en-US" dirty="0" smtClean="0"/>
              <a:t>reconstructed breast</a:t>
            </a:r>
            <a:r>
              <a:rPr lang="en-US" dirty="0" smtClean="0"/>
              <a:t>, colorectal</a:t>
            </a:r>
            <a:r>
              <a:rPr lang="en-US" dirty="0" smtClean="0"/>
              <a:t>, and </a:t>
            </a:r>
            <a:r>
              <a:rPr lang="en-US" dirty="0" err="1" smtClean="0"/>
              <a:t>glial</a:t>
            </a:r>
            <a:r>
              <a:rPr lang="en-US" dirty="0" smtClean="0"/>
              <a:t> normal and cancerous tissue </a:t>
            </a:r>
            <a:r>
              <a:rPr lang="en-US" dirty="0" smtClean="0"/>
              <a:t>gene </a:t>
            </a:r>
            <a:r>
              <a:rPr lang="en-US" dirty="0" err="1" smtClean="0"/>
              <a:t>coexpression</a:t>
            </a:r>
            <a:r>
              <a:rPr lang="en-US" dirty="0" smtClean="0"/>
              <a:t> networks</a:t>
            </a:r>
          </a:p>
          <a:p>
            <a:pPr lvl="1"/>
            <a:r>
              <a:rPr lang="en-US" dirty="0" smtClean="0"/>
              <a:t>ARACNE </a:t>
            </a:r>
            <a:r>
              <a:rPr lang="en-US" dirty="0" smtClean="0"/>
              <a:t>algorithm is used. (MI)</a:t>
            </a:r>
          </a:p>
          <a:p>
            <a:pPr lvl="1"/>
            <a:r>
              <a:rPr lang="en-US" dirty="0" smtClean="0"/>
              <a:t>Gene expression datasets from normal and cancerous breast </a:t>
            </a:r>
            <a:r>
              <a:rPr lang="en-US" dirty="0" smtClean="0"/>
              <a:t>and colorectal </a:t>
            </a:r>
            <a:r>
              <a:rPr lang="en-US" dirty="0" smtClean="0"/>
              <a:t>tissue were </a:t>
            </a:r>
            <a:r>
              <a:rPr lang="en-US" dirty="0" smtClean="0"/>
              <a:t>from </a:t>
            </a:r>
            <a:r>
              <a:rPr lang="en-US" dirty="0" smtClean="0"/>
              <a:t>the NCBI </a:t>
            </a:r>
            <a:r>
              <a:rPr lang="en-US" dirty="0" smtClean="0"/>
              <a:t>GEO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Mutual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4290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Mutual information quantifies the dependence between the joint distribution of X and Y and what the joint distribution would be if X and Y were independent. Mutual information is a measure of dependence in the following sense: I(X; Y) = 0 if and only if X and Y are independent random variables. This is easy to see in one direction: if X and Y are independent, then p(</a:t>
            </a:r>
            <a:r>
              <a:rPr lang="en-US" sz="2000" dirty="0" err="1" smtClean="0"/>
              <a:t>x,y</a:t>
            </a:r>
            <a:r>
              <a:rPr lang="en-US" sz="2000" dirty="0" smtClean="0"/>
              <a:t>) = p(x) p(y), and therefore: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Moreover, mutual information is nonnegative (i.e. I(X;Y) ≥ 0; see below) and symmetric (i.e. I(X;Y) = I(Y;X)).</a:t>
            </a:r>
            <a:endParaRPr lang="en-US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1371600"/>
            <a:ext cx="5485864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71800" y="4267200"/>
            <a:ext cx="2971800" cy="636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ARACNE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62063" y="1471613"/>
            <a:ext cx="6619875" cy="391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Approach-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Then cluster Cancer </a:t>
            </a:r>
            <a:r>
              <a:rPr lang="en-US" dirty="0" err="1" smtClean="0"/>
              <a:t>coexpression</a:t>
            </a:r>
            <a:r>
              <a:rPr lang="en-US" dirty="0" smtClean="0"/>
              <a:t> modules</a:t>
            </a:r>
          </a:p>
          <a:p>
            <a:r>
              <a:rPr lang="en-US" sz="2400" dirty="0" smtClean="0"/>
              <a:t>Distance matrix for pairs of genes.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	</a:t>
            </a:r>
            <a:r>
              <a:rPr lang="en-US" sz="2400" dirty="0" err="1" smtClean="0"/>
              <a:t>a</a:t>
            </a:r>
            <a:r>
              <a:rPr lang="en-US" sz="900" dirty="0" err="1" smtClean="0"/>
              <a:t>xy</a:t>
            </a:r>
            <a:r>
              <a:rPr lang="en-US" sz="2400" dirty="0" smtClean="0"/>
              <a:t> </a:t>
            </a:r>
            <a:r>
              <a:rPr lang="en-US" sz="2400" dirty="0" smtClean="0"/>
              <a:t>= </a:t>
            </a:r>
            <a:r>
              <a:rPr lang="en-US" sz="2400" dirty="0" err="1" smtClean="0"/>
              <a:t>a</a:t>
            </a:r>
            <a:r>
              <a:rPr lang="en-US" sz="900" dirty="0" err="1" smtClean="0"/>
              <a:t>yx</a:t>
            </a:r>
            <a:r>
              <a:rPr lang="en-US" sz="2400" dirty="0" smtClean="0"/>
              <a:t> = </a:t>
            </a:r>
            <a:r>
              <a:rPr lang="en-US" sz="2400" dirty="0" smtClean="0"/>
              <a:t>1-[</a:t>
            </a:r>
            <a:r>
              <a:rPr lang="en-US" sz="2400" dirty="0" smtClean="0"/>
              <a:t>I(</a:t>
            </a:r>
            <a:r>
              <a:rPr lang="en-US" sz="2400" dirty="0" err="1" smtClean="0"/>
              <a:t>x;y</a:t>
            </a:r>
            <a:r>
              <a:rPr lang="en-US" sz="2400" dirty="0" smtClean="0"/>
              <a:t>) / I(max)]</a:t>
            </a:r>
            <a:r>
              <a:rPr lang="en-US" sz="2400" baseline="30000" dirty="0" smtClean="0"/>
              <a:t>s</a:t>
            </a:r>
            <a:r>
              <a:rPr lang="en-US" sz="2400" dirty="0" smtClean="0"/>
              <a:t>. </a:t>
            </a:r>
            <a:endParaRPr lang="en-US" sz="2400" dirty="0" smtClean="0"/>
          </a:p>
          <a:p>
            <a:pPr lvl="1"/>
            <a:r>
              <a:rPr lang="en-US" sz="2000" dirty="0" smtClean="0"/>
              <a:t>Where </a:t>
            </a:r>
            <a:r>
              <a:rPr lang="en-US" sz="2000" dirty="0" smtClean="0"/>
              <a:t>I(max) is </a:t>
            </a:r>
            <a:r>
              <a:rPr lang="en-US" sz="2000" dirty="0" smtClean="0"/>
              <a:t>the maximum </a:t>
            </a:r>
            <a:r>
              <a:rPr lang="en-US" sz="2000" dirty="0" smtClean="0"/>
              <a:t>mutual information score in the matrix (i.e., the </a:t>
            </a:r>
            <a:r>
              <a:rPr lang="en-US" sz="2000" dirty="0" smtClean="0"/>
              <a:t>standardization factor</a:t>
            </a:r>
            <a:r>
              <a:rPr lang="en-US" sz="2000" dirty="0" smtClean="0"/>
              <a:t>), and </a:t>
            </a:r>
            <a:r>
              <a:rPr lang="en-US" sz="2000" i="1" dirty="0" smtClean="0"/>
              <a:t>s</a:t>
            </a:r>
            <a:r>
              <a:rPr lang="en-US" sz="2000" dirty="0" smtClean="0"/>
              <a:t> is an integer used to transform the </a:t>
            </a:r>
            <a:r>
              <a:rPr lang="en-US" sz="2000" dirty="0" err="1" smtClean="0"/>
              <a:t>unweighted</a:t>
            </a:r>
            <a:r>
              <a:rPr lang="en-US" sz="2000" dirty="0" smtClean="0"/>
              <a:t> adjacency </a:t>
            </a:r>
            <a:r>
              <a:rPr lang="en-US" sz="2000" dirty="0" smtClean="0"/>
              <a:t>matrix to approximate the scale-free criteria (Zhang and </a:t>
            </a:r>
            <a:r>
              <a:rPr lang="en-US" sz="2000" dirty="0" smtClean="0"/>
              <a:t>Horvath 2005</a:t>
            </a:r>
            <a:r>
              <a:rPr lang="en-US" sz="2000" dirty="0" smtClean="0"/>
              <a:t>; </a:t>
            </a:r>
            <a:r>
              <a:rPr lang="en-US" sz="2000" dirty="0" err="1" smtClean="0"/>
              <a:t>Khanin</a:t>
            </a:r>
            <a:r>
              <a:rPr lang="en-US" sz="2000" dirty="0" smtClean="0"/>
              <a:t> and Wit 2006).</a:t>
            </a:r>
          </a:p>
          <a:p>
            <a:r>
              <a:rPr lang="en-US" sz="2400" dirty="0" smtClean="0"/>
              <a:t>The matrix is applied to hierarchical clustering.</a:t>
            </a:r>
            <a:r>
              <a:rPr lang="en-US" sz="2400" dirty="0" smtClean="0"/>
              <a:t> </a:t>
            </a:r>
            <a:endParaRPr lang="en-US" sz="2400" dirty="0" smtClean="0"/>
          </a:p>
          <a:p>
            <a:r>
              <a:rPr lang="en-US" sz="2400" dirty="0" smtClean="0"/>
              <a:t>The </a:t>
            </a:r>
            <a:r>
              <a:rPr lang="en-US" sz="2400" dirty="0" smtClean="0"/>
              <a:t>distance and clustering methods used have demonstrated superior performance in similar contexts (Gibbons and Roth 2002</a:t>
            </a:r>
            <a:r>
              <a:rPr lang="en-US" sz="2400" dirty="0" smtClean="0"/>
              <a:t>).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400" dirty="0" smtClean="0"/>
              <a:t>Dynamic Tree Cut algorithm (</a:t>
            </a:r>
            <a:r>
              <a:rPr lang="en-US" sz="2400" dirty="0" err="1" smtClean="0"/>
              <a:t>Langfelder</a:t>
            </a:r>
            <a:r>
              <a:rPr lang="en-US" sz="2400" dirty="0" smtClean="0"/>
              <a:t> et al. 2008</a:t>
            </a:r>
            <a:r>
              <a:rPr lang="en-US" sz="2400" dirty="0" smtClean="0"/>
              <a:t>) to cut into modules.</a:t>
            </a:r>
            <a:r>
              <a:rPr lang="en-US" dirty="0" smtClean="0"/>
              <a:t> </a:t>
            </a:r>
            <a:endParaRPr lang="en-US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400" dirty="0" smtClean="0"/>
              <a:t>Module robustness test, remove 0~1% of genes in an example module 26</a:t>
            </a:r>
            <a:r>
              <a:rPr lang="en-US" sz="2400" dirty="0" smtClean="0"/>
              <a:t>.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1030</TotalTime>
  <Words>576</Words>
  <Application>Microsoft Office PowerPoint</Application>
  <PresentationFormat>On-screen Show (4:3)</PresentationFormat>
  <Paragraphs>54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Identification of rare cancer driver mutations by network reconstruction</vt:lpstr>
      <vt:lpstr>Cancer genome sequencing</vt:lpstr>
      <vt:lpstr>Challenges after sequencing cancer genomes</vt:lpstr>
      <vt:lpstr>niche</vt:lpstr>
      <vt:lpstr>Method</vt:lpstr>
      <vt:lpstr>Approach</vt:lpstr>
      <vt:lpstr>Mutual information</vt:lpstr>
      <vt:lpstr>ARACNE algorithms</vt:lpstr>
      <vt:lpstr>Approach- cont’d</vt:lpstr>
      <vt:lpstr>Module clustering results</vt:lpstr>
      <vt:lpstr>Mapping mutations to coexpression modules</vt:lpstr>
      <vt:lpstr>Slide 12</vt:lpstr>
      <vt:lpstr>Slide 13</vt:lpstr>
      <vt:lpstr>Slide 14</vt:lpstr>
      <vt:lpstr>Characterization of significant module</vt:lpstr>
      <vt:lpstr>Slide 16</vt:lpstr>
      <vt:lpstr>summary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Identification of rare cancer driver mutations by network reconstruction</dc:title>
  <dc:creator/>
  <cp:lastModifiedBy>shizhen</cp:lastModifiedBy>
  <cp:revision>3</cp:revision>
  <dcterms:created xsi:type="dcterms:W3CDTF">2006-08-16T00:00:00Z</dcterms:created>
  <dcterms:modified xsi:type="dcterms:W3CDTF">2009-11-06T20:55:13Z</dcterms:modified>
</cp:coreProperties>
</file>