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8" r:id="rId3"/>
    <p:sldId id="257" r:id="rId4"/>
    <p:sldId id="279" r:id="rId5"/>
    <p:sldId id="280" r:id="rId6"/>
    <p:sldId id="258" r:id="rId7"/>
    <p:sldId id="281" r:id="rId8"/>
    <p:sldId id="259" r:id="rId9"/>
    <p:sldId id="282" r:id="rId10"/>
    <p:sldId id="283" r:id="rId11"/>
    <p:sldId id="284" r:id="rId12"/>
    <p:sldId id="260" r:id="rId13"/>
    <p:sldId id="286" r:id="rId14"/>
    <p:sldId id="285" r:id="rId15"/>
    <p:sldId id="261" r:id="rId16"/>
    <p:sldId id="287" r:id="rId17"/>
    <p:sldId id="262" r:id="rId18"/>
    <p:sldId id="288" r:id="rId19"/>
    <p:sldId id="263" r:id="rId20"/>
    <p:sldId id="289" r:id="rId21"/>
    <p:sldId id="264" r:id="rId22"/>
    <p:sldId id="290" r:id="rId23"/>
    <p:sldId id="291" r:id="rId24"/>
    <p:sldId id="292" r:id="rId25"/>
    <p:sldId id="26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68F54F-44EF-4E29-AD4A-994FAD8D2587}" type="datetimeFigureOut">
              <a:rPr lang="en-US" smtClean="0"/>
              <a:t>9/3/2008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11940F-A7CE-416F-9B8B-0D792E2BC8F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human </a:t>
            </a:r>
            <a:r>
              <a:rPr lang="en-US" dirty="0" smtClean="0"/>
              <a:t>phenome-interactome</a:t>
            </a:r>
            <a:r>
              <a:rPr lang="en-US" dirty="0" smtClean="0"/>
              <a:t> network of protein complexes implicated in genetic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Kasper </a:t>
            </a:r>
            <a:r>
              <a:rPr lang="en-US" dirty="0" smtClean="0">
                <a:solidFill>
                  <a:schemeClr val="tx1"/>
                </a:solidFill>
              </a:rPr>
              <a:t>Lage</a:t>
            </a:r>
            <a:r>
              <a:rPr lang="en-US" dirty="0" smtClean="0">
                <a:solidFill>
                  <a:schemeClr val="tx1"/>
                </a:solidFill>
              </a:rPr>
              <a:t>, E </a:t>
            </a:r>
            <a:r>
              <a:rPr lang="en-US" dirty="0" smtClean="0">
                <a:solidFill>
                  <a:schemeClr val="tx1"/>
                </a:solidFill>
              </a:rPr>
              <a:t>Olof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Karlberg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Zenia</a:t>
            </a:r>
            <a:r>
              <a:rPr lang="en-US" dirty="0" smtClean="0">
                <a:solidFill>
                  <a:schemeClr val="tx1"/>
                </a:solidFill>
              </a:rPr>
              <a:t> M </a:t>
            </a:r>
            <a:r>
              <a:rPr lang="en-US" dirty="0" smtClean="0">
                <a:solidFill>
                  <a:schemeClr val="tx1"/>
                </a:solidFill>
              </a:rPr>
              <a:t>Størling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Páll</a:t>
            </a:r>
            <a:r>
              <a:rPr lang="en-US" dirty="0" smtClean="0">
                <a:solidFill>
                  <a:schemeClr val="tx1"/>
                </a:solidFill>
              </a:rPr>
              <a:t> Í </a:t>
            </a:r>
            <a:r>
              <a:rPr lang="en-US" dirty="0" smtClean="0">
                <a:solidFill>
                  <a:schemeClr val="tx1"/>
                </a:solidFill>
              </a:rPr>
              <a:t>Ólason</a:t>
            </a:r>
            <a:r>
              <a:rPr lang="en-US" dirty="0" smtClean="0">
                <a:solidFill>
                  <a:schemeClr val="tx1"/>
                </a:solidFill>
              </a:rPr>
              <a:t>, Anders G Pedersen, Olga </a:t>
            </a:r>
            <a:r>
              <a:rPr lang="en-US" dirty="0" smtClean="0">
                <a:solidFill>
                  <a:schemeClr val="tx1"/>
                </a:solidFill>
              </a:rPr>
              <a:t>Rigina</a:t>
            </a:r>
            <a:r>
              <a:rPr lang="en-US" dirty="0" smtClean="0">
                <a:solidFill>
                  <a:schemeClr val="tx1"/>
                </a:solidFill>
              </a:rPr>
              <a:t>, Anders M </a:t>
            </a:r>
            <a:r>
              <a:rPr lang="en-US" dirty="0" smtClean="0">
                <a:solidFill>
                  <a:schemeClr val="tx1"/>
                </a:solidFill>
              </a:rPr>
              <a:t>Hinsby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Zeynep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Tümer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Flemming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Pociot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Niels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Tommerup</a:t>
            </a:r>
            <a:r>
              <a:rPr lang="en-US" dirty="0" smtClean="0">
                <a:solidFill>
                  <a:schemeClr val="tx1"/>
                </a:solidFill>
              </a:rPr>
              <a:t>, Yves Moreau &amp; </a:t>
            </a:r>
            <a:r>
              <a:rPr lang="en-US" dirty="0" smtClean="0">
                <a:solidFill>
                  <a:schemeClr val="tx1"/>
                </a:solidFill>
              </a:rPr>
              <a:t>Søren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Brunak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Nature Biotechnology 25, 309 - 316 (2007)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OMIM record pairs have been chosen as a benchmark for the automatically computed similarity score. </a:t>
            </a:r>
          </a:p>
          <a:p>
            <a:r>
              <a:rPr lang="en-US" dirty="0" smtClean="0"/>
              <a:t>About 7000 of such pairs which had a high degree of overlap have been extracted from OMIM </a:t>
            </a:r>
            <a:r>
              <a:rPr lang="en-US" dirty="0" smtClean="0"/>
              <a:t>(see supplemental table 1)</a:t>
            </a:r>
            <a:endParaRPr lang="en-US" dirty="0" smtClean="0"/>
          </a:p>
          <a:p>
            <a:r>
              <a:rPr lang="en-US" dirty="0" smtClean="0"/>
              <a:t>OMIM’s cross-linking of the records is done manually by experts.</a:t>
            </a:r>
          </a:p>
          <a:p>
            <a:r>
              <a:rPr lang="en-US" dirty="0" smtClean="0"/>
              <a:t>To ensure that the benchmarking set is reliable a random 100 pairs have been chosen and evaluated manually by the authors. It has been found that 94 out of the 100 were true positives (90% TP) meaning that over 90% of the pairs in 7000 set are high degree phenotypic overlap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Evaluation of phenotype similarity measuring method reliability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reliability of the phenotype similarity score was tested by fitting a calibration curve of the score against the overlap with OMIM record pairs.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Evaluation of phenotype similarity measuring method </a:t>
            </a:r>
            <a:r>
              <a:rPr lang="en-US" sz="2400" dirty="0" smtClean="0"/>
              <a:t>reliability cont’d</a:t>
            </a:r>
            <a:endParaRPr lang="en-US" sz="2400" dirty="0"/>
          </a:p>
        </p:txBody>
      </p:sp>
      <p:pic>
        <p:nvPicPr>
          <p:cNvPr id="4" name="Picture 3" descr="d9b22hpq-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95748"/>
            <a:ext cx="4628831" cy="3747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2195748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phenotype </a:t>
            </a:r>
            <a:r>
              <a:rPr lang="en-US" dirty="0"/>
              <a:t>similarity score directly correlates </a:t>
            </a:r>
            <a:r>
              <a:rPr lang="en-US" dirty="0" smtClean="0"/>
              <a:t>with </a:t>
            </a:r>
            <a:r>
              <a:rPr lang="en-US" dirty="0"/>
              <a:t>the probability of overlap with these </a:t>
            </a:r>
            <a:r>
              <a:rPr lang="en-US" dirty="0" smtClean="0"/>
              <a:t>file pairs</a:t>
            </a:r>
            <a:r>
              <a:rPr lang="en-US" dirty="0"/>
              <a:t>, showing that the score is a direct and </a:t>
            </a:r>
            <a:r>
              <a:rPr lang="en-US" dirty="0" smtClean="0"/>
              <a:t>reliable </a:t>
            </a:r>
            <a:r>
              <a:rPr lang="en-US" dirty="0"/>
              <a:t>measure of phenotypic </a:t>
            </a:r>
            <a:r>
              <a:rPr lang="en-US" dirty="0" smtClean="0"/>
              <a:t>overlap between</a:t>
            </a:r>
            <a:endParaRPr lang="en-US" dirty="0"/>
          </a:p>
          <a:p>
            <a:r>
              <a:rPr lang="en-US" dirty="0"/>
              <a:t>the records represented by the vectors.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 protein interaction network consists of data retrieved from several largest databases(MINT, BIND, </a:t>
            </a:r>
            <a:r>
              <a:rPr lang="en-US" dirty="0" err="1" smtClean="0"/>
              <a:t>IntAct</a:t>
            </a:r>
            <a:r>
              <a:rPr lang="en-US" dirty="0" smtClean="0"/>
              <a:t>, KEGG) and model organisms data.</a:t>
            </a:r>
          </a:p>
          <a:p>
            <a:r>
              <a:rPr lang="en-US" dirty="0" smtClean="0"/>
              <a:t>A network-wide confidence score have been devised and tested for all interactions.</a:t>
            </a:r>
          </a:p>
          <a:p>
            <a:r>
              <a:rPr lang="en-US" dirty="0" smtClean="0"/>
              <a:t>This score relies on network topology and considers:</a:t>
            </a:r>
          </a:p>
          <a:p>
            <a:pPr lvl="1"/>
            <a:r>
              <a:rPr lang="en-US" dirty="0" smtClean="0"/>
              <a:t>Interactions from large-scale experiments generally contain more false positives than interactions from small-scale experiments</a:t>
            </a:r>
          </a:p>
          <a:p>
            <a:pPr lvl="1"/>
            <a:r>
              <a:rPr lang="en-US" dirty="0" smtClean="0"/>
              <a:t>Interactions are more reliable if they have been reproduced in more than one independent interaction experiment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Constructing a scored network of human protein interactions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Probabilistic confidence score for all interactions in the network is based on topological scoring method (Lichtenberg et al.) </a:t>
            </a:r>
          </a:p>
          <a:p>
            <a:r>
              <a:rPr lang="en-US" sz="1800" dirty="0" smtClean="0"/>
              <a:t>Every interaction was assigned a raw score (RS) from 0 to -∞, based on the topology of the network surrounding the interaction (i.e. number of non-shared interaction partners):</a:t>
            </a:r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 smtClean="0"/>
              <a:t>	RS = -log((NS1 + 1) * (NS2 + 1))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sz="1400" dirty="0" smtClean="0"/>
              <a:t>NS1 and NS2 are the amount of non shared interaction partners of 		proteins 1 and 2 respectively. 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To take into account the two issues mentioned before the following equation was devised for post-processing the raw score of a given interaction:</a:t>
            </a:r>
          </a:p>
          <a:p>
            <a:pPr lvl="1"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		</a:t>
            </a:r>
            <a:r>
              <a:rPr lang="en-US" sz="1800" dirty="0" smtClean="0"/>
              <a:t>Score = RS / ∑1/log(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)</a:t>
            </a:r>
          </a:p>
          <a:p>
            <a:pPr lvl="1"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	where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</a:t>
            </a:r>
            <a:r>
              <a:rPr lang="en-US" sz="1400" dirty="0" smtClean="0"/>
              <a:t>is a publication showing the interaction and 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) is the number of interactions in publication </a:t>
            </a:r>
            <a:r>
              <a:rPr lang="en-US" sz="1400" i="1" dirty="0" err="1" smtClean="0"/>
              <a:t>i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Constructing a scored network of human protein </a:t>
            </a:r>
            <a:r>
              <a:rPr lang="en-US" sz="2800" dirty="0" smtClean="0"/>
              <a:t>interactions cont’d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reliability of the score as a measure of interaction confidence was confirmed by fitting a calibration curve of the score against overlap with a high confidence set of 35,000 human interactions.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Constructing a scored network of human protein </a:t>
            </a:r>
            <a:r>
              <a:rPr lang="en-US" sz="2400" dirty="0" smtClean="0"/>
              <a:t>interactions cont’d</a:t>
            </a:r>
            <a:endParaRPr lang="en-US" sz="2400" dirty="0"/>
          </a:p>
        </p:txBody>
      </p:sp>
      <p:pic>
        <p:nvPicPr>
          <p:cNvPr id="4" name="Picture 3" descr="d9b22hpq-fi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362200"/>
            <a:ext cx="6232389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200" y="2133600"/>
            <a:ext cx="2362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near exponential</a:t>
            </a:r>
          </a:p>
          <a:p>
            <a:r>
              <a:rPr lang="en-US" sz="1400" dirty="0"/>
              <a:t>correlation can be observed between overlap of interactions and confidence score above -5.5</a:t>
            </a:r>
          </a:p>
          <a:p>
            <a:r>
              <a:rPr lang="en-US" sz="1400" dirty="0"/>
              <a:t>(red dotted line) indicating this is the threshold for high quality interactions (red dotted line)</a:t>
            </a:r>
          </a:p>
          <a:p>
            <a:r>
              <a:rPr lang="en-US" sz="1400" dirty="0"/>
              <a:t>(</a:t>
            </a:r>
            <a:r>
              <a:rPr lang="en-US" sz="1400" b="1" dirty="0"/>
              <a:t>a). </a:t>
            </a:r>
            <a:r>
              <a:rPr lang="en-US" sz="1400" dirty="0"/>
              <a:t>The number of interactions in the network with a given interaction score (not </a:t>
            </a:r>
            <a:r>
              <a:rPr lang="en-US" sz="1400" dirty="0" smtClean="0"/>
              <a:t>including HC </a:t>
            </a:r>
            <a:r>
              <a:rPr lang="en-US" sz="1400" dirty="0"/>
              <a:t>set) show that there are ~37,000 interactions scoring over -5.5 (red dotted line) (</a:t>
            </a:r>
            <a:r>
              <a:rPr lang="en-US" sz="1400" b="1" dirty="0"/>
              <a:t>b).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Bayesian predictor was trained to rank known disease-causing proteins in linkage intervals. </a:t>
            </a:r>
          </a:p>
          <a:p>
            <a:r>
              <a:rPr lang="en-US" sz="2000" dirty="0" smtClean="0"/>
              <a:t>The predictor was validated by fivefold cross-validation on a total of 1404 linkage intervals containing an average of 109 candidates and including one candidate known to be involved in the particular disease. </a:t>
            </a:r>
          </a:p>
          <a:p>
            <a:r>
              <a:rPr lang="en-US" sz="2000" dirty="0" smtClean="0"/>
              <a:t>The biological interpretation of a high-scoring candidate is that this protein is likely to be involved in the molecular pathology of the disorder of interest, because it is a part of a high-confidence candidate complex in which some proteins are known to be involved in highly similar (or identical) disorders.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Testing the predictor on 1404 linkage intervals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0" y="1447800"/>
            <a:ext cx="3124200" cy="4614671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 smtClean="0"/>
              <a:t>Bayesian predictor takes as input the patient phenotype and a linkage interval.</a:t>
            </a:r>
          </a:p>
          <a:p>
            <a:r>
              <a:rPr lang="en-US" sz="1400" dirty="0" smtClean="0"/>
              <a:t>The candidates are ranked as follows:</a:t>
            </a:r>
          </a:p>
          <a:p>
            <a:pPr marL="624078" indent="-514350">
              <a:buAutoNum type="arabicParenR"/>
            </a:pPr>
            <a:r>
              <a:rPr lang="en-US" sz="1400" dirty="0" smtClean="0"/>
              <a:t>A given positional candidate is queried for high-scoring interaction partners. These interaction partners compose the candidate complex</a:t>
            </a:r>
          </a:p>
          <a:p>
            <a:pPr marL="624078" indent="-514350">
              <a:buAutoNum type="arabicParenR"/>
            </a:pPr>
            <a:r>
              <a:rPr lang="en-US" sz="1400" dirty="0" smtClean="0"/>
              <a:t>Proteins known to be involved in disease are identified in the candidate complex, and </a:t>
            </a:r>
            <a:r>
              <a:rPr lang="en-US" sz="1400" dirty="0" err="1" smtClean="0"/>
              <a:t>pairwise</a:t>
            </a:r>
            <a:r>
              <a:rPr lang="en-US" sz="1400" dirty="0" smtClean="0"/>
              <a:t> scores of the phenotypic overlap between disease of these proteins and the candidate phenotype are assigned</a:t>
            </a:r>
          </a:p>
          <a:p>
            <a:pPr marL="624078" indent="-514350">
              <a:buAutoNum type="arabicParenR"/>
            </a:pPr>
            <a:r>
              <a:rPr lang="en-US" sz="1400" dirty="0" smtClean="0"/>
              <a:t>Based on the phenotypes represented in the candidate complex, the Bayesian predictor awards a posterior probability score to the candidate complex.</a:t>
            </a:r>
          </a:p>
          <a:p>
            <a:pPr marL="624078" indent="-514350">
              <a:buNone/>
            </a:pPr>
            <a:r>
              <a:rPr lang="en-US" sz="1400" dirty="0" smtClean="0"/>
              <a:t> All candidates in the linkage interval are ranked on the basis of this score.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Testing the predictor on 1404 linkage </a:t>
            </a:r>
            <a:r>
              <a:rPr lang="en-US" sz="2800" dirty="0" smtClean="0"/>
              <a:t>intervals cont’d</a:t>
            </a:r>
            <a:endParaRPr lang="en-US" sz="2800" dirty="0"/>
          </a:p>
        </p:txBody>
      </p:sp>
      <p:pic>
        <p:nvPicPr>
          <p:cNvPr id="4" name="Picture 3" descr="nbt1295-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0"/>
            <a:ext cx="60959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1200" y="1371600"/>
            <a:ext cx="2895600" cy="491947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results of prioritizing candidates in the 1404 test linkage intervals show that the predictor has both good precision and recall. </a:t>
            </a:r>
          </a:p>
          <a:p>
            <a:r>
              <a:rPr lang="en-US" sz="1400" dirty="0" smtClean="0"/>
              <a:t>The method makes a prediction for a disease if the top-scoring gene for this disease has a score above threshold of 0.1 (prediction scoring below 0.1 approximate the chance of picking the correct gene randomly)</a:t>
            </a:r>
          </a:p>
          <a:p>
            <a:r>
              <a:rPr lang="en-US" sz="1400" dirty="0" smtClean="0"/>
              <a:t>Precision = #of relevant genes retrieved / no. of genes retrieved</a:t>
            </a:r>
          </a:p>
          <a:p>
            <a:r>
              <a:rPr lang="en-US" sz="1400" dirty="0" smtClean="0"/>
              <a:t>Recall = #of relevant genes retrieved / # of relevant genes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Performance of the Bayesian model relying on </a:t>
            </a:r>
            <a:r>
              <a:rPr lang="en-US" sz="2400" dirty="0" smtClean="0"/>
              <a:t>phenomic</a:t>
            </a:r>
            <a:r>
              <a:rPr lang="en-US" sz="2400" dirty="0" smtClean="0"/>
              <a:t> scoring of protein complexes associated with disease</a:t>
            </a:r>
            <a:endParaRPr lang="en-US" sz="2400" dirty="0"/>
          </a:p>
        </p:txBody>
      </p:sp>
      <p:pic>
        <p:nvPicPr>
          <p:cNvPr id="5" name="Picture 4" descr="fig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4943474" cy="4943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Candidates scoring above 0.9 are correct in more than 65% of the cases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1524000"/>
            <a:ext cx="1295400" cy="4572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2 main types </a:t>
            </a:r>
            <a:r>
              <a:rPr lang="en-US" dirty="0" err="1" smtClean="0"/>
              <a:t>pf</a:t>
            </a:r>
            <a:r>
              <a:rPr lang="en-US" dirty="0" smtClean="0"/>
              <a:t> failures to identify the relevant genes:</a:t>
            </a:r>
          </a:p>
          <a:p>
            <a:pPr lvl="1"/>
            <a:r>
              <a:rPr lang="en-US" dirty="0" smtClean="0"/>
              <a:t>The proteins coded by the relevant genes do not have an interaction partner that is involved in a relevant phenotype (applies to 59% of all intervals). These types of failures could be either due to a lack of data or/and because some disease proteins do not interact with proteins involved in similar diseases.</a:t>
            </a:r>
          </a:p>
          <a:p>
            <a:pPr lvl="1"/>
            <a:r>
              <a:rPr lang="en-US" dirty="0" smtClean="0"/>
              <a:t>There is a gene in the region considered a better candidate by the predictor (applies to 26% of all intervals). These 26% could in theory be correct predictions, as suggested by manual inspection of false predictions with high posterior probabilities.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Sources of false positives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The authors ranked the genes in 870 intervals linked to diseases from OMIM database which have no confirmed disease-causing genes. </a:t>
            </a:r>
          </a:p>
          <a:p>
            <a:r>
              <a:rPr lang="en-US" sz="2900" dirty="0" smtClean="0"/>
              <a:t>A list of 113 candidates in 91 intervals was identified by the Bayesian predictor. In each of the 91 intervals at least one candidate scored above 0.2.</a:t>
            </a:r>
          </a:p>
          <a:p>
            <a:r>
              <a:rPr lang="en-US" sz="2900" dirty="0" smtClean="0"/>
              <a:t>All prediction were followed up by the independent literature studies, where the distance of the predicted gene to the closest published high-resolution marker was investigated.</a:t>
            </a:r>
          </a:p>
          <a:p>
            <a:r>
              <a:rPr lang="en-US" sz="2900" dirty="0" smtClean="0"/>
              <a:t>7 genes were located &gt; 20 Mb from such markers. </a:t>
            </a:r>
          </a:p>
          <a:p>
            <a:r>
              <a:rPr lang="en-US" sz="2900" dirty="0" smtClean="0"/>
              <a:t>24 of the predictions point to genes that are most likely true positives, but where the causative mutation has not yet been identified.</a:t>
            </a:r>
          </a:p>
          <a:p>
            <a:r>
              <a:rPr lang="en-US" sz="2900" dirty="0" smtClean="0"/>
              <a:t>7 predictions point to genes where a causative mutation has been identified.</a:t>
            </a:r>
          </a:p>
          <a:p>
            <a:r>
              <a:rPr lang="en-US" sz="2900" dirty="0" smtClean="0"/>
              <a:t>66 of the candidates belong to intervals where there is no evidence in the literature regarding a gene(s) that contributes to the pathology. The authors consider these as novel candidates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Predicting novel disease gene candidates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investigation of protein complexes associated with human disease to elucidate cellular mechanisms underlying various disorders.</a:t>
            </a:r>
          </a:p>
          <a:p>
            <a:r>
              <a:rPr lang="en-US" dirty="0" smtClean="0"/>
              <a:t>Prioritize positional candidates identified by linkage analysis or association studies.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76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few out 31 most likely true predictions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Predicting novel disease gene </a:t>
            </a:r>
            <a:r>
              <a:rPr lang="en-US" sz="2400" dirty="0" smtClean="0"/>
              <a:t>candidates cont’d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0"/>
          <a:ext cx="746760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6400"/>
                <a:gridCol w="2362200"/>
                <a:gridCol w="1295400"/>
                <a:gridCol w="2133600"/>
              </a:tblGrid>
              <a:tr h="99060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Disease</a:t>
                      </a:r>
                    </a:p>
                    <a:p>
                      <a:r>
                        <a:rPr kumimoji="0" lang="en-US" sz="1800" kern="1200" baseline="0" dirty="0" smtClean="0"/>
                        <a:t>(MIM number)</a:t>
                      </a: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Gene</a:t>
                      </a:r>
                    </a:p>
                    <a:p>
                      <a:r>
                        <a:rPr kumimoji="0" lang="en-US" sz="1800" kern="1200" baseline="0" dirty="0" smtClean="0"/>
                        <a:t>(HUGO/</a:t>
                      </a:r>
                      <a:r>
                        <a:rPr kumimoji="0" lang="en-US" sz="1800" kern="1200" baseline="0" dirty="0" err="1" smtClean="0"/>
                        <a:t>Ensembl</a:t>
                      </a:r>
                      <a:r>
                        <a:rPr kumimoji="0" lang="en-US" sz="1800" kern="1200" baseline="0" dirty="0" smtClean="0"/>
                        <a:t> Acc)</a:t>
                      </a: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Probability</a:t>
                      </a:r>
                    </a:p>
                    <a:p>
                      <a:r>
                        <a:rPr kumimoji="0" lang="en-US" sz="1800" kern="1200" baseline="0" dirty="0" smtClean="0"/>
                        <a:t>value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/>
                        <a:t>Cyto</a:t>
                      </a:r>
                      <a:r>
                        <a:rPr kumimoji="0" lang="en-US" sz="1800" kern="1200" baseline="0" dirty="0" smtClean="0"/>
                        <a:t>-genetic band</a:t>
                      </a:r>
                      <a:endParaRPr lang="en-US" dirty="0"/>
                    </a:p>
                  </a:txBody>
                  <a:tcPr/>
                </a:tc>
              </a:tr>
              <a:tr h="313596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Pancreatic endocrine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VHL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ENSG00000134086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3p25.3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13596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Malaria, susceptibility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609148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TNF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ENSG00000111956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6p21.33</a:t>
                      </a:r>
                      <a:endParaRPr lang="en-US" dirty="0"/>
                    </a:p>
                  </a:txBody>
                  <a:tcPr/>
                </a:tc>
              </a:tr>
              <a:tr h="313596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Cataract, nonnuclear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polymorphic,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congenital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601286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CRYGC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ENSG00000163254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2q33.3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14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Retinitis </a:t>
            </a:r>
            <a:r>
              <a:rPr lang="en-US" dirty="0" err="1" smtClean="0"/>
              <a:t>pigmentosa</a:t>
            </a:r>
            <a:r>
              <a:rPr lang="en-US" dirty="0" smtClean="0"/>
              <a:t> is a clinically heterogeneous group of disorders. Common traits are night blindness, constricted visual field and retinal dystrophy. </a:t>
            </a:r>
          </a:p>
          <a:p>
            <a:r>
              <a:rPr lang="en-US" dirty="0" smtClean="0"/>
              <a:t>LOC130951 is uncharacterized but evolutionary conserved (predicted not deleterious in snps3d)</a:t>
            </a:r>
          </a:p>
          <a:p>
            <a:r>
              <a:rPr lang="en-US" dirty="0" smtClean="0"/>
              <a:t>CRX is a </a:t>
            </a:r>
            <a:r>
              <a:rPr lang="en-US" dirty="0" err="1" smtClean="0"/>
              <a:t>homeobox</a:t>
            </a:r>
            <a:r>
              <a:rPr lang="en-US" dirty="0" smtClean="0"/>
              <a:t> transcription factor known to be involved in retinitis </a:t>
            </a:r>
            <a:r>
              <a:rPr lang="en-US" dirty="0" err="1" smtClean="0"/>
              <a:t>pigmentosa</a:t>
            </a:r>
            <a:r>
              <a:rPr lang="en-US" dirty="0" smtClean="0"/>
              <a:t> and cone rod dystrophy (predicted deleterious in snps3d)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- 1</a:t>
            </a:r>
            <a:endParaRPr lang="en-US" dirty="0"/>
          </a:p>
        </p:txBody>
      </p:sp>
      <p:pic>
        <p:nvPicPr>
          <p:cNvPr id="4" name="Picture 3" descr="fig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24200"/>
            <a:ext cx="4267200" cy="3333750"/>
          </a:xfrm>
          <a:prstGeom prst="rect">
            <a:avLst/>
          </a:prstGeom>
        </p:spPr>
      </p:pic>
      <p:pic>
        <p:nvPicPr>
          <p:cNvPr id="5" name="Picture 4" descr="fig3-de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014788"/>
            <a:ext cx="326707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714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Epithelial ovarian cancer arises as a result of genetic alterations in the ovarian surface epithelium.</a:t>
            </a:r>
          </a:p>
          <a:p>
            <a:r>
              <a:rPr lang="en-US" sz="1600" dirty="0" smtClean="0"/>
              <a:t>FANCD2 is part of the BRCA pathway in </a:t>
            </a:r>
            <a:r>
              <a:rPr lang="en-US" sz="1600" dirty="0" err="1" smtClean="0"/>
              <a:t>cisplatin</a:t>
            </a:r>
            <a:r>
              <a:rPr lang="en-US" sz="1600" dirty="0" smtClean="0"/>
              <a:t>-sensitive cells and is known to be involved in different types of cancer, but not epithelial ovarian. </a:t>
            </a:r>
          </a:p>
          <a:p>
            <a:r>
              <a:rPr lang="en-US" sz="1600" dirty="0" smtClean="0"/>
              <a:t>BRCA1 and BRCA2 are well known to be related to the breast cancer.</a:t>
            </a:r>
          </a:p>
          <a:p>
            <a:endParaRPr lang="en-US" sz="2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- 2</a:t>
            </a:r>
            <a:endParaRPr lang="en-US" dirty="0"/>
          </a:p>
        </p:txBody>
      </p:sp>
      <p:pic>
        <p:nvPicPr>
          <p:cNvPr id="5" name="Picture 4" descr="fig3-de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014788"/>
            <a:ext cx="3267075" cy="1552575"/>
          </a:xfrm>
          <a:prstGeom prst="rect">
            <a:avLst/>
          </a:prstGeom>
        </p:spPr>
      </p:pic>
      <p:pic>
        <p:nvPicPr>
          <p:cNvPr id="6" name="Picture 5" descr="fig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39433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2286000" cy="4919471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Inflammatory bowel disease is characterized by chronic, relapsing intestinal inflammation.</a:t>
            </a:r>
          </a:p>
          <a:p>
            <a:r>
              <a:rPr lang="en-US" sz="1600" dirty="0" smtClean="0"/>
              <a:t>RIPK1 was predicted as the best candidate with score 0.9984 (predicted deleterious in snps3d)</a:t>
            </a:r>
          </a:p>
          <a:p>
            <a:r>
              <a:rPr lang="en-US" sz="1600" dirty="0" smtClean="0"/>
              <a:t>TNFRSF1B, TNF and TNFRSF1A are all in the candidate complex.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- 3</a:t>
            </a:r>
            <a:endParaRPr lang="en-US" dirty="0"/>
          </a:p>
        </p:txBody>
      </p:sp>
      <p:pic>
        <p:nvPicPr>
          <p:cNvPr id="4" name="Picture 3" descr="fig3-de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524000"/>
            <a:ext cx="2244861" cy="1066800"/>
          </a:xfrm>
          <a:prstGeom prst="rect">
            <a:avLst/>
          </a:prstGeom>
        </p:spPr>
      </p:pic>
      <p:pic>
        <p:nvPicPr>
          <p:cNvPr id="5" name="Picture 4" descr="fig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295400"/>
            <a:ext cx="395287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Amyotrophic lateral sclerosis with </a:t>
            </a:r>
            <a:r>
              <a:rPr lang="en-US" dirty="0" err="1" smtClean="0"/>
              <a:t>frontotemporal</a:t>
            </a:r>
            <a:r>
              <a:rPr lang="en-US" dirty="0" smtClean="0"/>
              <a:t> dementia is a degenerative motor neuron disorder characterized by muscular atrophy, progressive motor neuron function loss and bulbar paralysis.</a:t>
            </a:r>
          </a:p>
          <a:p>
            <a:r>
              <a:rPr lang="en-US" dirty="0" smtClean="0"/>
              <a:t>Two likely candidates: BICD2 and IARS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- 4</a:t>
            </a:r>
            <a:endParaRPr lang="en-US" dirty="0"/>
          </a:p>
        </p:txBody>
      </p:sp>
      <p:pic>
        <p:nvPicPr>
          <p:cNvPr id="4" name="Picture 3" descr="d9b22hpq-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8077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database with 506 putative human disease complexes, determined by the current resolution data. </a:t>
            </a:r>
          </a:p>
          <a:p>
            <a:endParaRPr lang="en-US" dirty="0" smtClean="0"/>
          </a:p>
          <a:p>
            <a:r>
              <a:rPr lang="en-US" dirty="0" smtClean="0"/>
              <a:t>http://www.cbs.dtu.dk/suppl/dgf/</a:t>
            </a:r>
          </a:p>
          <a:p>
            <a:r>
              <a:rPr lang="en-US" dirty="0" smtClean="0"/>
              <a:t>When checking the website I received the following message: </a:t>
            </a:r>
          </a:p>
          <a:p>
            <a:pPr lvl="1"/>
            <a:r>
              <a:rPr lang="en-US" dirty="0" smtClean="0"/>
              <a:t>Our </a:t>
            </a:r>
            <a:r>
              <a:rPr lang="en-US" dirty="0" smtClean="0"/>
              <a:t>web server is currently DOWN.</a:t>
            </a:r>
            <a:br>
              <a:rPr lang="en-US" dirty="0" smtClean="0"/>
            </a:br>
            <a:r>
              <a:rPr lang="en-US" dirty="0" smtClean="0"/>
              <a:t>We will be up again shortly.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Some diseases have similar clinical manifestations (phenotype) which could be caused by different genes that are part of the same functional module.</a:t>
            </a:r>
          </a:p>
          <a:p>
            <a:r>
              <a:rPr lang="en-US" sz="1800" dirty="0" smtClean="0"/>
              <a:t>Protein complexes are often associated with human diseases and it is likely that defects in several protein complexes, alone or in combination, can cause overlapping clinical manifestations.</a:t>
            </a:r>
          </a:p>
          <a:p>
            <a:r>
              <a:rPr lang="en-US" sz="1800" dirty="0" smtClean="0"/>
              <a:t>Assumption: mutations in different members of a protein complex( predicted from protein-protein interaction data) lead to comparable phenotypes, the similarities of which can be automatically recognized by text mining. </a:t>
            </a:r>
          </a:p>
          <a:p>
            <a:r>
              <a:rPr lang="en-US" sz="1800" dirty="0" err="1" smtClean="0"/>
              <a:t>Phenome-interactome</a:t>
            </a:r>
            <a:r>
              <a:rPr lang="en-US" sz="1800" dirty="0" smtClean="0"/>
              <a:t> network is computational integration of phenotypic data with a high-confidence interaction network of human proteins which is required for analyzing many human diseases simultaneously.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Concepts/Assumptions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single standard vocabulary for phenotypic annotation in humans.</a:t>
            </a:r>
          </a:p>
          <a:p>
            <a:r>
              <a:rPr lang="en-US" dirty="0" smtClean="0"/>
              <a:t>Protein interaction data are noisy, are scattered among different databases, and contain many false positive interactions.</a:t>
            </a:r>
          </a:p>
          <a:p>
            <a:r>
              <a:rPr lang="en-US" dirty="0" smtClean="0"/>
              <a:t>Only a few large-scale protein interaction studies have been finalized for the human proteome, thus there is very little data of human protein interaction needed for a systematic study of protein complexes associated with human diseases.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data integration, including conservative incorporation of protein interaction data from model organisms, streamlining of human phenotype data and thorough testing of the resulting method.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quality-controlled interaction network of human proteins  was constructed</a:t>
            </a:r>
          </a:p>
          <a:p>
            <a:r>
              <a:rPr lang="en-US" sz="2400" dirty="0" smtClean="0"/>
              <a:t>A phenotype similarity scores have been calculated.</a:t>
            </a:r>
          </a:p>
          <a:p>
            <a:r>
              <a:rPr lang="en-US" sz="2400" dirty="0" smtClean="0"/>
              <a:t>The analysis of the resulting human </a:t>
            </a:r>
            <a:r>
              <a:rPr lang="en-US" sz="2400" dirty="0" err="1" smtClean="0"/>
              <a:t>phenome-interactome</a:t>
            </a:r>
            <a:r>
              <a:rPr lang="en-US" sz="2400" dirty="0" smtClean="0"/>
              <a:t> network revealed that 506 disease-associated protein complexes span a wide range of inherited diseases categories.</a:t>
            </a:r>
          </a:p>
          <a:p>
            <a:r>
              <a:rPr lang="en-US" sz="2400" dirty="0" smtClean="0"/>
              <a:t>A Bayesian predictor was trained to prioritize candidates in 870 linkage intervals: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Candidates were assigned to protein complexes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These complexes were ranked based on the phenotypes associated with its members by text mining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bt1295-F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545" y="1481138"/>
            <a:ext cx="699891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K</a:t>
            </a:r>
            <a:r>
              <a:rPr lang="en-US" sz="2000" dirty="0" smtClean="0"/>
              <a:t>ey steps in scoring each candidate in a linkage interval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Inspired by text-mining techniques the authors created a scoring scheme that quantitatively measures the phenotypic overlap of OMIM records. </a:t>
            </a:r>
            <a:endParaRPr lang="en-US" dirty="0" smtClean="0"/>
          </a:p>
          <a:p>
            <a:r>
              <a:rPr lang="en-US" dirty="0" smtClean="0"/>
              <a:t>The method amounts to detecting words from Unified Medical Language System (UMLS) that are</a:t>
            </a:r>
          </a:p>
          <a:p>
            <a:pPr lvl="1"/>
            <a:r>
              <a:rPr lang="en-US" dirty="0" smtClean="0"/>
              <a:t>Common to the description of the two phenotypes</a:t>
            </a:r>
          </a:p>
          <a:p>
            <a:pPr lvl="1"/>
            <a:r>
              <a:rPr lang="en-US" dirty="0" smtClean="0"/>
              <a:t>Do not occur too frequently among all phenotype descriptions.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Measuring phenotype similarity scores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__Documents and Settings_Maya_Local Settings_Application Data_Mozilla_Firefox_Profiles_d9b22h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41148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Measuring phenotype similarity </a:t>
            </a:r>
            <a:r>
              <a:rPr lang="en-US" sz="2800" dirty="0" smtClean="0"/>
              <a:t>scores cont’d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4478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OMIM records were parsed with </a:t>
            </a:r>
            <a:r>
              <a:rPr lang="en-US" dirty="0" err="1" smtClean="0"/>
              <a:t>MetaMap</a:t>
            </a:r>
            <a:r>
              <a:rPr lang="en-US" dirty="0" smtClean="0"/>
              <a:t> Transfer (</a:t>
            </a:r>
            <a:r>
              <a:rPr lang="en-US" dirty="0" err="1" smtClean="0"/>
              <a:t>MMTx</a:t>
            </a:r>
            <a:r>
              <a:rPr lang="en-US" dirty="0" smtClean="0"/>
              <a:t>) which maps text to the UMLS </a:t>
            </a:r>
            <a:r>
              <a:rPr lang="en-US" dirty="0" err="1" smtClean="0"/>
              <a:t>metathesaurus</a:t>
            </a:r>
            <a:r>
              <a:rPr lang="en-US" dirty="0" smtClean="0"/>
              <a:t> concepts.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phenotype vector was created for every parsed record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vector consists of weighted medical terms present in the record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quantify the </a:t>
            </a:r>
            <a:r>
              <a:rPr lang="en-US" dirty="0" err="1" smtClean="0"/>
              <a:t>pairwise</a:t>
            </a:r>
            <a:r>
              <a:rPr lang="en-US" dirty="0" smtClean="0"/>
              <a:t> phenotypic overlap a cosine of the angle between normalized vector pairs was calculated.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1598</TotalTime>
  <Words>1887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A human phenome-interactome network of protein complexes implicated in genetic disorders</vt:lpstr>
      <vt:lpstr>Main Goal</vt:lpstr>
      <vt:lpstr>Main Concepts/Assumptions</vt:lpstr>
      <vt:lpstr>Possible problems</vt:lpstr>
      <vt:lpstr>Solution</vt:lpstr>
      <vt:lpstr>Results</vt:lpstr>
      <vt:lpstr>Key steps in scoring each candidate in a linkage interval</vt:lpstr>
      <vt:lpstr>Measuring phenotype similarity scores</vt:lpstr>
      <vt:lpstr>Measuring phenotype similarity scores cont’d</vt:lpstr>
      <vt:lpstr>Evaluation of phenotype similarity measuring method reliability</vt:lpstr>
      <vt:lpstr>Evaluation of phenotype similarity measuring method reliability cont’d</vt:lpstr>
      <vt:lpstr>Constructing a scored network of human protein interactions</vt:lpstr>
      <vt:lpstr>Constructing a scored network of human protein interactions cont’d</vt:lpstr>
      <vt:lpstr>Constructing a scored network of human protein interactions cont’d</vt:lpstr>
      <vt:lpstr>Testing the predictor on 1404 linkage intervals</vt:lpstr>
      <vt:lpstr>Testing the predictor on 1404 linkage intervals cont’d</vt:lpstr>
      <vt:lpstr>Performance of the Bayesian model relying on phenomic scoring of protein complexes associated with disease</vt:lpstr>
      <vt:lpstr>Sources of false positives</vt:lpstr>
      <vt:lpstr>Predicting novel disease gene candidates</vt:lpstr>
      <vt:lpstr>Predicting novel disease gene candidates cont’d</vt:lpstr>
      <vt:lpstr>Case studies - 1</vt:lpstr>
      <vt:lpstr>Case studies - 2</vt:lpstr>
      <vt:lpstr>Case studies - 3</vt:lpstr>
      <vt:lpstr>Case studies - 4</vt:lpstr>
      <vt:lpstr>Contribution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human phenome-interactome network of protein complexes implicated in genetic disorders</dc:title>
  <dc:creator>Maya Zuhl</dc:creator>
  <cp:lastModifiedBy>Maya Zuhl</cp:lastModifiedBy>
  <cp:revision>93</cp:revision>
  <dcterms:created xsi:type="dcterms:W3CDTF">2008-09-04T02:49:24Z</dcterms:created>
  <dcterms:modified xsi:type="dcterms:W3CDTF">2008-09-05T05:28:14Z</dcterms:modified>
</cp:coreProperties>
</file>